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3" r:id="rId8"/>
    <p:sldId id="262" r:id="rId9"/>
    <p:sldId id="261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E06C-1A38-4E34-A8D7-34AFF4681D57}" type="datetimeFigureOut">
              <a:rPr lang="en-US" smtClean="0"/>
              <a:pPr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10434-1DFF-4EBD-AAD4-AEA932826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wsunal@bama.ua.edu" TargetMode="External"/><Relationship Id="rId2" Type="http://schemas.openxmlformats.org/officeDocument/2006/relationships/hyperlink" Target="mailto:jharrell@bama.ua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wallace@tcss.ne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hystec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hystec.ua.ed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Alabama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PhysTEC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Program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J.W. Harrell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en-US" b="1" dirty="0" smtClean="0">
                <a:solidFill>
                  <a:schemeClr val="tx1"/>
                </a:solidFill>
              </a:rPr>
              <a:t> Stan Jones</a:t>
            </a:r>
            <a:r>
              <a:rPr lang="en-US" dirty="0" smtClean="0">
                <a:solidFill>
                  <a:schemeClr val="tx1"/>
                </a:solidFill>
              </a:rPr>
              <a:t>, Patrick </a:t>
            </a:r>
            <a:r>
              <a:rPr lang="en-US" dirty="0" err="1" smtClean="0">
                <a:solidFill>
                  <a:schemeClr val="tx1"/>
                </a:solidFill>
              </a:rPr>
              <a:t>LeClair</a:t>
            </a:r>
            <a:r>
              <a:rPr lang="en-US" dirty="0" smtClean="0">
                <a:solidFill>
                  <a:schemeClr val="tx1"/>
                </a:solidFill>
              </a:rPr>
              <a:t>, Tim </a:t>
            </a:r>
            <a:r>
              <a:rPr lang="en-US" dirty="0" err="1" smtClean="0">
                <a:solidFill>
                  <a:schemeClr val="tx1"/>
                </a:solidFill>
              </a:rPr>
              <a:t>Mewes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b="1" dirty="0" smtClean="0">
                <a:solidFill>
                  <a:schemeClr val="tx1"/>
                </a:solidFill>
              </a:rPr>
              <a:t>Dennis </a:t>
            </a:r>
            <a:r>
              <a:rPr lang="en-US" b="1" dirty="0" err="1" smtClean="0">
                <a:solidFill>
                  <a:schemeClr val="tx1"/>
                </a:solidFill>
              </a:rPr>
              <a:t>Sunal</a:t>
            </a:r>
            <a:r>
              <a:rPr lang="en-US" dirty="0" smtClean="0">
                <a:solidFill>
                  <a:schemeClr val="tx1"/>
                </a:solidFill>
              </a:rPr>
              <a:t>, Cynthia </a:t>
            </a:r>
            <a:r>
              <a:rPr lang="en-US" dirty="0" err="1" smtClean="0">
                <a:solidFill>
                  <a:schemeClr val="tx1"/>
                </a:solidFill>
              </a:rPr>
              <a:t>Sunal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Penni</a:t>
            </a:r>
            <a:r>
              <a:rPr lang="en-US" b="1" dirty="0" smtClean="0">
                <a:solidFill>
                  <a:schemeClr val="tx1"/>
                </a:solidFill>
              </a:rPr>
              <a:t> Wallace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TiR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1600200" cy="10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alabamprimar2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3163" y="609600"/>
            <a:ext cx="1976437" cy="60483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Penni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Wallace, Teacher-in-Residence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B.S. 1998, Mississippi State University, Chemistry-Physics Education</a:t>
            </a:r>
          </a:p>
          <a:p>
            <a:r>
              <a:rPr lang="en-US" dirty="0" smtClean="0"/>
              <a:t>M.A. 2001, University of Alabama, General Science</a:t>
            </a:r>
          </a:p>
          <a:p>
            <a:r>
              <a:rPr lang="en-US" dirty="0" smtClean="0"/>
              <a:t>1998-2002, Central High School</a:t>
            </a:r>
          </a:p>
          <a:p>
            <a:pPr lvl="1"/>
            <a:r>
              <a:rPr lang="en-US" dirty="0" smtClean="0"/>
              <a:t>Conceptual Physics, Chemistry, Pre-IB Chemistry</a:t>
            </a:r>
          </a:p>
          <a:p>
            <a:r>
              <a:rPr lang="en-US" dirty="0" smtClean="0"/>
              <a:t>2002-2012, Hillcrest High School</a:t>
            </a:r>
          </a:p>
          <a:p>
            <a:pPr lvl="1"/>
            <a:r>
              <a:rPr lang="en-US" dirty="0" smtClean="0"/>
              <a:t>Physical Science, Chemistry, Physics, AP Physics B</a:t>
            </a:r>
          </a:p>
          <a:p>
            <a:pPr lvl="1"/>
            <a:r>
              <a:rPr lang="en-US" dirty="0" smtClean="0"/>
              <a:t>Department chair, Lead Science Teacher for Tuscaloosa County Schools, GK-12 grant</a:t>
            </a:r>
            <a:r>
              <a:rPr lang="en-US" smtClean="0"/>
              <a:t>, Building </a:t>
            </a:r>
            <a:r>
              <a:rPr lang="en-US" dirty="0" smtClean="0"/>
              <a:t>Alabama grant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68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00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295650"/>
            <a:ext cx="4114800" cy="3086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ASIM High School Labs Course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22 Level 1 labs using Pasco equipment</a:t>
            </a:r>
          </a:p>
          <a:p>
            <a:r>
              <a:rPr lang="en-US" dirty="0" smtClean="0"/>
              <a:t>Only site in state where pre-service teachers are trained</a:t>
            </a:r>
          </a:p>
          <a:p>
            <a:r>
              <a:rPr lang="en-US" dirty="0" smtClean="0"/>
              <a:t>Students meet 2 times per week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free%20fall%2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962400"/>
            <a:ext cx="2720529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294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Mentoring New Teacher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Tara </a:t>
            </a:r>
            <a:r>
              <a:rPr lang="en-US" dirty="0" err="1" smtClean="0"/>
              <a:t>Gernhardt</a:t>
            </a:r>
            <a:r>
              <a:rPr lang="en-US" dirty="0" smtClean="0"/>
              <a:t>, recent UA graduate, teaching at HHS on emergency certification</a:t>
            </a:r>
          </a:p>
          <a:p>
            <a:pPr lvl="1"/>
            <a:r>
              <a:rPr lang="en-US" dirty="0" smtClean="0"/>
              <a:t>2 first-year courses, AP Physics B</a:t>
            </a:r>
          </a:p>
          <a:p>
            <a:r>
              <a:rPr lang="en-US" dirty="0" smtClean="0"/>
              <a:t>Co-teaching approximately every 2 weeks</a:t>
            </a:r>
          </a:p>
          <a:p>
            <a:r>
              <a:rPr lang="en-US" dirty="0" smtClean="0"/>
              <a:t>Training on ASIM labs</a:t>
            </a:r>
          </a:p>
          <a:p>
            <a:r>
              <a:rPr lang="en-US" dirty="0" smtClean="0"/>
              <a:t>Class management, developing lesson plans, pacing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07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Publicity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Introducing program to classes</a:t>
            </a:r>
          </a:p>
          <a:p>
            <a:r>
              <a:rPr lang="en-US" dirty="0" smtClean="0"/>
              <a:t>Talking to students</a:t>
            </a:r>
          </a:p>
          <a:p>
            <a:r>
              <a:rPr lang="en-US" dirty="0" smtClean="0"/>
              <a:t>Visiting schools</a:t>
            </a:r>
          </a:p>
          <a:p>
            <a:r>
              <a:rPr lang="en-US" dirty="0" smtClean="0"/>
              <a:t>Developing materials</a:t>
            </a:r>
          </a:p>
          <a:p>
            <a:r>
              <a:rPr lang="en-US" dirty="0" smtClean="0"/>
              <a:t>Monthly newsletter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DSC00553a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438400"/>
            <a:ext cx="3345607" cy="2667000"/>
          </a:xfrm>
          <a:prstGeom prst="rect">
            <a:avLst/>
          </a:prstGeom>
        </p:spPr>
      </p:pic>
      <p:pic>
        <p:nvPicPr>
          <p:cNvPr id="5" name="Picture 4" descr="ptec-downl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724400"/>
            <a:ext cx="2871216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53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Challenges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362200"/>
          </a:xfrm>
        </p:spPr>
        <p:txBody>
          <a:bodyPr/>
          <a:lstStyle/>
          <a:p>
            <a:r>
              <a:rPr lang="en-US" dirty="0" smtClean="0"/>
              <a:t>Only a relatively small fraction of students will want to teach.  </a:t>
            </a:r>
          </a:p>
          <a:p>
            <a:r>
              <a:rPr lang="en-US" dirty="0" smtClean="0"/>
              <a:t>Certification process needs to be made clear (good advising) and eventually improved.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193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Opportunities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038600" cy="4525963"/>
          </a:xfrm>
        </p:spPr>
        <p:txBody>
          <a:bodyPr/>
          <a:lstStyle/>
          <a:p>
            <a:r>
              <a:rPr lang="en-US" dirty="0"/>
              <a:t>Number of PH majors is rapidly increasing.</a:t>
            </a:r>
          </a:p>
          <a:p>
            <a:r>
              <a:rPr lang="en-US" dirty="0"/>
              <a:t>Science in Motion</a:t>
            </a:r>
          </a:p>
          <a:p>
            <a:r>
              <a:rPr lang="en-US" dirty="0"/>
              <a:t>Scholarship support (APEX)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67200" y="1430655"/>
            <a:ext cx="4495800" cy="359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611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519"/>
            <a:ext cx="7162800" cy="1630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APEX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Alliance for Physics Excellence)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(http</a:t>
            </a:r>
            <a:r>
              <a:rPr lang="en-US" sz="3100" b="1" dirty="0">
                <a:solidFill>
                  <a:schemeClr val="accent1">
                    <a:lumMod val="75000"/>
                  </a:schemeClr>
                </a:solidFill>
              </a:rPr>
              <a:t>://apex.aamu.edu/)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/>
          <a:lstStyle/>
          <a:p>
            <a:r>
              <a:rPr lang="en-US" dirty="0" smtClean="0"/>
              <a:t>NSF-MSP award to AAMU with UA as a partner.  $8M/5yrs beginning fall, 2012</a:t>
            </a:r>
          </a:p>
          <a:p>
            <a:r>
              <a:rPr lang="en-US" dirty="0" smtClean="0"/>
              <a:t>Primary goal is to provide in-service training to ~ ¼ of HS physics teachers in Alabama (77 teachers + 11 ASIM specialists). </a:t>
            </a:r>
          </a:p>
          <a:p>
            <a:r>
              <a:rPr lang="en-US" dirty="0" smtClean="0"/>
              <a:t>2-wk summer institutes + three 1.5 day in-service workshops for 3 years.</a:t>
            </a:r>
          </a:p>
          <a:p>
            <a:r>
              <a:rPr lang="en-US" dirty="0" smtClean="0"/>
              <a:t>Significant financial support for participants.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1000"/>
            <a:ext cx="115935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7671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UA’s Role in APEX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Extensive assessment of program effectiveness (led by D. </a:t>
            </a:r>
            <a:r>
              <a:rPr lang="en-US" dirty="0" err="1" smtClean="0"/>
              <a:t>Sunal</a:t>
            </a:r>
            <a:r>
              <a:rPr lang="en-US" dirty="0" smtClean="0"/>
              <a:t>, COE)</a:t>
            </a:r>
          </a:p>
          <a:p>
            <a:r>
              <a:rPr lang="en-US" dirty="0" smtClean="0"/>
              <a:t>Scholarships for pre-service teacher training</a:t>
            </a:r>
          </a:p>
          <a:p>
            <a:pPr>
              <a:buFontTx/>
              <a:buChar char="-"/>
            </a:pPr>
            <a:r>
              <a:rPr lang="en-US" dirty="0" smtClean="0"/>
              <a:t>Ten 2-yr scholarships (junior/senior or masters alt-cert).  $16K/yr.</a:t>
            </a:r>
          </a:p>
          <a:p>
            <a:pPr>
              <a:buFontTx/>
              <a:buChar char="-"/>
            </a:pPr>
            <a:r>
              <a:rPr lang="en-US" dirty="0" smtClean="0"/>
              <a:t>Must teach in high needs district in Alabama (1 year for each year of scholarship)</a:t>
            </a:r>
          </a:p>
          <a:p>
            <a:pPr>
              <a:buFontTx/>
              <a:buChar char="-"/>
            </a:pPr>
            <a:r>
              <a:rPr lang="en-US" dirty="0" smtClean="0"/>
              <a:t>Will complement </a:t>
            </a:r>
            <a:r>
              <a:rPr lang="en-US" dirty="0" err="1" smtClean="0"/>
              <a:t>PhysTEC</a:t>
            </a:r>
            <a:r>
              <a:rPr lang="en-US" dirty="0" smtClean="0"/>
              <a:t> in recruiting future physics teachers.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70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</a:p>
          <a:p>
            <a:r>
              <a:rPr lang="en-US" dirty="0" smtClean="0"/>
              <a:t>Contact information:</a:t>
            </a:r>
          </a:p>
          <a:p>
            <a:pPr lvl="1"/>
            <a:r>
              <a:rPr lang="en-US" dirty="0" smtClean="0">
                <a:hlinkClick r:id="rId2"/>
              </a:rPr>
              <a:t>jharrell@bama.ua.edu</a:t>
            </a:r>
            <a:endParaRPr lang="en-US" dirty="0" smtClean="0"/>
          </a:p>
          <a:p>
            <a:pPr lvl="1"/>
            <a:r>
              <a:rPr lang="en-US" smtClean="0">
                <a:hlinkClick r:id="rId3"/>
              </a:rPr>
              <a:t>dwsunal@bama.ua.edu</a:t>
            </a:r>
            <a:endParaRPr lang="en-US" dirty="0" smtClean="0"/>
          </a:p>
          <a:p>
            <a:pPr lvl="1"/>
            <a:r>
              <a:rPr lang="en-US" smtClean="0">
                <a:hlinkClick r:id="rId4"/>
              </a:rPr>
              <a:t>pwallace@tcss.net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97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PhysTEC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?	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Physics Teacher Education Coalition – affiliated with AAPT, APS, and AIP. (</a:t>
            </a:r>
            <a:r>
              <a:rPr lang="en-US" dirty="0" smtClean="0">
                <a:hlinkClick r:id="rId2"/>
              </a:rPr>
              <a:t>http://phystec.org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Goal is to address the US high school teacher shortage problem</a:t>
            </a:r>
          </a:p>
          <a:p>
            <a:r>
              <a:rPr lang="en-US" dirty="0" smtClean="0"/>
              <a:t>More than 260 colleges and universities are </a:t>
            </a:r>
            <a:r>
              <a:rPr lang="en-US" dirty="0" err="1" smtClean="0"/>
              <a:t>PhysTEC</a:t>
            </a:r>
            <a:r>
              <a:rPr lang="en-US" dirty="0" smtClean="0"/>
              <a:t> members.</a:t>
            </a:r>
          </a:p>
          <a:p>
            <a:r>
              <a:rPr lang="en-US" dirty="0" smtClean="0"/>
              <a:t>A select number are funded each year to establish a model HS physics teacher preparation program.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4199"/>
            <a:ext cx="7696200" cy="576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PhysTEC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r>
              <a:rPr lang="en-US" dirty="0" smtClean="0"/>
              <a:t>3-year award ($100K/yr) beginning Fall, 2012.</a:t>
            </a:r>
          </a:p>
          <a:p>
            <a:r>
              <a:rPr lang="en-US" dirty="0" smtClean="0"/>
              <a:t>A collaboration with College of Education but centered in Physics &amp; Astronomy.</a:t>
            </a:r>
          </a:p>
          <a:p>
            <a:r>
              <a:rPr lang="en-US" dirty="0" err="1" smtClean="0"/>
              <a:t>PhysTEC</a:t>
            </a:r>
            <a:r>
              <a:rPr lang="en-US" dirty="0" smtClean="0"/>
              <a:t> Faculty:</a:t>
            </a:r>
          </a:p>
          <a:p>
            <a:pPr indent="-1588">
              <a:buNone/>
            </a:pPr>
            <a:r>
              <a:rPr lang="en-US" dirty="0" smtClean="0"/>
              <a:t>	J.W. Harrell, Stan Jones, Patrick </a:t>
            </a:r>
            <a:r>
              <a:rPr lang="en-US" dirty="0" err="1" smtClean="0"/>
              <a:t>LeClair</a:t>
            </a:r>
            <a:r>
              <a:rPr lang="en-US" dirty="0" smtClean="0"/>
              <a:t>, Tim </a:t>
            </a:r>
            <a:r>
              <a:rPr lang="en-US" dirty="0" err="1" smtClean="0"/>
              <a:t>Mewes</a:t>
            </a:r>
            <a:r>
              <a:rPr lang="en-US" dirty="0" smtClean="0"/>
              <a:t>, Dennis </a:t>
            </a:r>
            <a:r>
              <a:rPr lang="en-US" dirty="0" err="1" smtClean="0"/>
              <a:t>Sunal</a:t>
            </a:r>
            <a:r>
              <a:rPr lang="en-US" dirty="0"/>
              <a:t> </a:t>
            </a:r>
            <a:r>
              <a:rPr lang="en-US" dirty="0" smtClean="0"/>
              <a:t>(Ed), Cynthia </a:t>
            </a:r>
            <a:r>
              <a:rPr lang="en-US" dirty="0" err="1" smtClean="0"/>
              <a:t>Sunal</a:t>
            </a:r>
            <a:r>
              <a:rPr lang="en-US" dirty="0" smtClean="0"/>
              <a:t> (Ed).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74073" y="14478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2"/>
              </a:rPr>
              <a:t>(http://phystec.ua.edu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Major Components of UA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PhysTEC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8768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Teacher-in-Residence</a:t>
            </a:r>
            <a:r>
              <a:rPr lang="en-US" sz="2800" dirty="0" smtClean="0"/>
              <a:t> (</a:t>
            </a:r>
            <a:r>
              <a:rPr lang="en-US" sz="2800" dirty="0" err="1" smtClean="0"/>
              <a:t>TiR</a:t>
            </a:r>
            <a:r>
              <a:rPr lang="en-US" sz="2800" dirty="0" smtClean="0"/>
              <a:t>).  Experienced HS teacher who spends the academic year in the department assisting with the program.   </a:t>
            </a:r>
          </a:p>
          <a:p>
            <a:r>
              <a:rPr lang="en-US" sz="2800" b="1" dirty="0" smtClean="0"/>
              <a:t>Learning Assistants</a:t>
            </a:r>
            <a:r>
              <a:rPr lang="en-US" sz="2800" dirty="0" smtClean="0"/>
              <a:t>.  UGTAs who take a physics pedagogy course and are mentored by physics faculty.</a:t>
            </a:r>
          </a:p>
          <a:p>
            <a:r>
              <a:rPr lang="en-US" sz="2800" b="1" dirty="0" smtClean="0"/>
              <a:t>Partnership with Alabama Science in Motion </a:t>
            </a:r>
            <a:r>
              <a:rPr lang="en-US" sz="2800" dirty="0" smtClean="0"/>
              <a:t>to provide early teaching experiences.</a:t>
            </a:r>
          </a:p>
          <a:p>
            <a:r>
              <a:rPr lang="en-US" sz="2800" b="1" dirty="0" smtClean="0"/>
              <a:t>Teachers Advisory Group</a:t>
            </a:r>
          </a:p>
          <a:p>
            <a:r>
              <a:rPr lang="en-US" sz="2800" b="1" dirty="0" smtClean="0"/>
              <a:t>Curriculum development</a:t>
            </a:r>
          </a:p>
          <a:p>
            <a:r>
              <a:rPr lang="en-US" sz="2800" b="1" dirty="0" smtClean="0"/>
              <a:t>Mentoring of new teachers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Need for HS Physics Teachers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Number of US students taking HS physics is increasing, but there is a shortage of well-qualified teachers. </a:t>
            </a:r>
          </a:p>
          <a:p>
            <a:r>
              <a:rPr lang="en-US" dirty="0" smtClean="0"/>
              <a:t>Only a small fraction of HS physics teachers have significant training in physics.  Most are teaching out of field.</a:t>
            </a:r>
          </a:p>
          <a:p>
            <a:r>
              <a:rPr lang="en-US" dirty="0" smtClean="0"/>
              <a:t>More than ¼ of Alabama students attend school where physics is not offered.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263" y="762000"/>
            <a:ext cx="737841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43" y="609600"/>
            <a:ext cx="7762157" cy="564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104" y="457200"/>
            <a:ext cx="8060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570</Words>
  <Application>Microsoft Office PowerPoint</Application>
  <PresentationFormat>On-screen Show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Alabama PhysTEC Program</vt:lpstr>
      <vt:lpstr>What is PhysTEC ? </vt:lpstr>
      <vt:lpstr>Slide 3</vt:lpstr>
      <vt:lpstr>UA PhysTEC</vt:lpstr>
      <vt:lpstr>Major Components of UA PhysTEC</vt:lpstr>
      <vt:lpstr>Need for HS Physics Teachers</vt:lpstr>
      <vt:lpstr>Slide 7</vt:lpstr>
      <vt:lpstr>Slide 8</vt:lpstr>
      <vt:lpstr>Slide 9</vt:lpstr>
      <vt:lpstr>Penni Wallace, Teacher-in-Residence</vt:lpstr>
      <vt:lpstr>ASIM High School Labs Course</vt:lpstr>
      <vt:lpstr>Mentoring New Teacher</vt:lpstr>
      <vt:lpstr>Publicity</vt:lpstr>
      <vt:lpstr>Challenges</vt:lpstr>
      <vt:lpstr>Opportunities </vt:lpstr>
      <vt:lpstr>APEX (Alliance for Physics Excellence) (http://apex.aamu.edu/)</vt:lpstr>
      <vt:lpstr>UA’s Role in APEX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Alabama PhysTEC Program</dc:title>
  <dc:creator>JW</dc:creator>
  <cp:lastModifiedBy>eholsenbeck</cp:lastModifiedBy>
  <cp:revision>38</cp:revision>
  <dcterms:created xsi:type="dcterms:W3CDTF">2012-09-02T21:41:59Z</dcterms:created>
  <dcterms:modified xsi:type="dcterms:W3CDTF">2013-04-19T17:58:15Z</dcterms:modified>
</cp:coreProperties>
</file>